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65" r:id="rId4"/>
    <p:sldId id="264" r:id="rId5"/>
    <p:sldId id="269" r:id="rId6"/>
    <p:sldId id="261" r:id="rId7"/>
    <p:sldId id="262" r:id="rId8"/>
    <p:sldId id="272" r:id="rId9"/>
    <p:sldId id="273" r:id="rId10"/>
    <p:sldId id="276" r:id="rId11"/>
    <p:sldId id="274" r:id="rId12"/>
    <p:sldId id="275" r:id="rId13"/>
    <p:sldId id="263" r:id="rId14"/>
    <p:sldId id="277" r:id="rId15"/>
    <p:sldId id="270" r:id="rId16"/>
    <p:sldId id="271" r:id="rId17"/>
    <p:sldId id="266" r:id="rId18"/>
    <p:sldId id="278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0" autoAdjust="0"/>
    <p:restoredTop sz="74014" autoAdjust="0"/>
  </p:normalViewPr>
  <p:slideViewPr>
    <p:cSldViewPr>
      <p:cViewPr varScale="1">
        <p:scale>
          <a:sx n="81" d="100"/>
          <a:sy n="81" d="100"/>
        </p:scale>
        <p:origin x="-1168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My Time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dPt>
            <c:idx val="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3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</c:spPr>
          </c:dPt>
          <c:cat>
            <c:strRef>
              <c:f>Sheet1!$A$2:$A$5</c:f>
              <c:strCache>
                <c:ptCount val="4"/>
                <c:pt idx="0">
                  <c:v>Write Code</c:v>
                </c:pt>
                <c:pt idx="1">
                  <c:v>Collaborate with TL on SW design issues</c:v>
                </c:pt>
                <c:pt idx="2">
                  <c:v>Assist / mentor junior developers</c:v>
                </c:pt>
                <c:pt idx="3">
                  <c:v>Suggest improvements in tech / processes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70.0</c:v>
                </c:pt>
                <c:pt idx="1">
                  <c:v>10.0</c:v>
                </c:pt>
                <c:pt idx="2">
                  <c:v>15.0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00335617770002"/>
          <c:y val="0.0173039417246673"/>
          <c:w val="0.39040512297074"/>
          <c:h val="0.97661602624679"/>
        </c:manualLayout>
      </c:layout>
      <c:overlay val="0"/>
      <c:txPr>
        <a:bodyPr/>
        <a:lstStyle/>
        <a:p>
          <a:pPr>
            <a:defRPr sz="2400" baseline="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My Time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2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</c:spPr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5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6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</c:dPt>
          <c:cat>
            <c:strRef>
              <c:f>Sheet1!$A$2:$A$8</c:f>
              <c:strCache>
                <c:ptCount val="7"/>
                <c:pt idx="0">
                  <c:v>Answer all the Q's</c:v>
                </c:pt>
                <c:pt idx="1">
                  <c:v>Triage all the problems</c:v>
                </c:pt>
                <c:pt idx="2">
                  <c:v>Run all the projects</c:v>
                </c:pt>
                <c:pt idx="3">
                  <c:v>Talk with all the users</c:v>
                </c:pt>
                <c:pt idx="4">
                  <c:v>Design all the things</c:v>
                </c:pt>
                <c:pt idx="5">
                  <c:v>Review all the code</c:v>
                </c:pt>
                <c:pt idx="6">
                  <c:v>Write code (?)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20.0</c:v>
                </c:pt>
                <c:pt idx="1">
                  <c:v>20.0</c:v>
                </c:pt>
                <c:pt idx="2">
                  <c:v>20.0</c:v>
                </c:pt>
                <c:pt idx="3">
                  <c:v>20.0</c:v>
                </c:pt>
                <c:pt idx="4">
                  <c:v>10.0</c:v>
                </c:pt>
                <c:pt idx="5">
                  <c:v>9.9</c:v>
                </c:pt>
                <c:pt idx="6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1184383202098"/>
          <c:y val="0.0"/>
          <c:w val="0.399556357538642"/>
          <c:h val="0.993510552339911"/>
        </c:manualLayout>
      </c:layout>
      <c:overlay val="0"/>
      <c:txPr>
        <a:bodyPr/>
        <a:lstStyle/>
        <a:p>
          <a:pPr>
            <a:defRPr sz="2400" baseline="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F1C2C-0DB6-4B78-B003-109B267C4925}" type="datetimeFigureOut">
              <a:rPr lang="en-US" smtClean="0"/>
              <a:pPr/>
              <a:t>10/19/16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FDBAB-ACF9-4C0B-822D-0EA3A3C84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920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35FB8-41FD-47E9-B7AD-C8218B2B4B26}" type="datetimeFigureOut">
              <a:rPr lang="en-US" smtClean="0"/>
              <a:pPr/>
              <a:t>10/19/16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E5AF1-7EE0-4F4F-BED1-950EDD6CEB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832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Moving</a:t>
            </a:r>
            <a:r>
              <a:rPr lang="en-US" baseline="0" dirty="0" smtClean="0"/>
              <a:t> from full-time developer to manager is tough. In my case, the transition happened unexpectedly fast. This talk is shaped my personal experience, and I hope it’s helpful to those who find themselves in a similar position now or in the 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Distraction:</a:t>
            </a:r>
            <a:r>
              <a:rPr lang="en-US" baseline="0" dirty="0" smtClean="0"/>
              <a:t> Communication is good, but communication to random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at random times is sub-optimal.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Lieutenants:</a:t>
            </a:r>
            <a:r>
              <a:rPr lang="en-US" baseline="0" dirty="0" smtClean="0"/>
              <a:t> Look for those who are ready now / soon and those who show promise for future iterations</a:t>
            </a:r>
            <a:endParaRPr lang="en-US" dirty="0" smtClean="0"/>
          </a:p>
          <a:p>
            <a:r>
              <a:rPr lang="en-US" dirty="0" smtClean="0"/>
              <a:t>Keeping in touch: Review</a:t>
            </a:r>
            <a:r>
              <a:rPr lang="en-US" baseline="0" dirty="0" smtClean="0"/>
              <a:t> the code, ask your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for details</a:t>
            </a:r>
          </a:p>
          <a:p>
            <a:r>
              <a:rPr lang="en-US" baseline="0" dirty="0" smtClean="0"/>
              <a:t>Outside work: Pick something you find fun and rewarding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Push</a:t>
            </a:r>
            <a:r>
              <a:rPr lang="en-US" baseline="0" dirty="0" smtClean="0"/>
              <a:t> for whichever way you want to go, but either way is better than staying “in limbo”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Management: Manage People</a:t>
            </a:r>
          </a:p>
          <a:p>
            <a:r>
              <a:rPr lang="en-US" dirty="0" smtClean="0"/>
              <a:t>Technical:</a:t>
            </a:r>
            <a:r>
              <a:rPr lang="en-US" baseline="0" dirty="0" smtClean="0"/>
              <a:t> Manage Code</a:t>
            </a:r>
          </a:p>
          <a:p>
            <a:r>
              <a:rPr lang="en-US" baseline="0" dirty="0" smtClean="0"/>
              <a:t>Project Mgmt: Manage Projects</a:t>
            </a:r>
          </a:p>
          <a:p>
            <a:r>
              <a:rPr lang="en-US" dirty="0" smtClean="0"/>
              <a:t>Evangelist</a:t>
            </a:r>
            <a:r>
              <a:rPr lang="en-US" baseline="0" dirty="0" smtClean="0"/>
              <a:t> / Sales: Use your technical knowledge to help / sell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Images courtesy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Shutterstock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2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Code:</a:t>
            </a:r>
            <a:r>
              <a:rPr lang="en-US" baseline="0" dirty="0" smtClean="0"/>
              <a:t> and tests, documentation, etc.</a:t>
            </a:r>
          </a:p>
          <a:p>
            <a:r>
              <a:rPr lang="en-US" baseline="0" dirty="0" smtClean="0"/>
              <a:t>Collaborate on design: bounce ideas of each other, prototype, discuss</a:t>
            </a:r>
          </a:p>
          <a:p>
            <a:r>
              <a:rPr lang="en-US" baseline="0" dirty="0" smtClean="0"/>
              <a:t>Assist </a:t>
            </a:r>
            <a:r>
              <a:rPr lang="en-US" baseline="0" dirty="0" err="1" smtClean="0"/>
              <a:t>Jr’s</a:t>
            </a:r>
            <a:r>
              <a:rPr lang="en-US" baseline="0" dirty="0" smtClean="0"/>
              <a:t>: answer questions on how, why, what to do</a:t>
            </a:r>
          </a:p>
          <a:p>
            <a:r>
              <a:rPr lang="en-US" baseline="0" dirty="0" smtClean="0"/>
              <a:t>Suggest: What new libraries, techniques, etc. can we use?  How can we work better / smarter?</a:t>
            </a:r>
          </a:p>
          <a:p>
            <a:r>
              <a:rPr lang="en-US" baseline="0" dirty="0" smtClean="0"/>
              <a:t>Also: cover for TL during vacations, absences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Q’s: Help </a:t>
            </a:r>
            <a:r>
              <a:rPr lang="en-US" baseline="0" dirty="0" err="1" smtClean="0"/>
              <a:t>Jr’s</a:t>
            </a:r>
            <a:r>
              <a:rPr lang="en-US" baseline="0" dirty="0" smtClean="0"/>
              <a:t>, keep bosses informed, make all the day-to-day decisions</a:t>
            </a:r>
          </a:p>
          <a:p>
            <a:r>
              <a:rPr lang="en-US" baseline="0" dirty="0" smtClean="0"/>
              <a:t>Triage: Handle when something goes wrong in a non-obvious way, provide upper tier tech support, take charge of emergencies</a:t>
            </a:r>
          </a:p>
          <a:p>
            <a:r>
              <a:rPr lang="en-US" baseline="0" dirty="0" smtClean="0"/>
              <a:t>Run projects: Meetings, planning, design, transforming non-technical </a:t>
            </a:r>
            <a:r>
              <a:rPr lang="en-US" baseline="0" dirty="0" err="1" smtClean="0"/>
              <a:t>reqs</a:t>
            </a:r>
            <a:r>
              <a:rPr lang="en-US" baseline="0" dirty="0" smtClean="0"/>
              <a:t> to tickets that can be handed to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, managing progress, balancing priorities, communicating with PM and KSH, managing tech debt</a:t>
            </a:r>
          </a:p>
          <a:p>
            <a:r>
              <a:rPr lang="en-US" baseline="0" dirty="0" smtClean="0"/>
              <a:t>Talk w/ users: Get feedback, answer questions, bug or expected behavior?</a:t>
            </a:r>
          </a:p>
          <a:p>
            <a:r>
              <a:rPr lang="en-US" baseline="0" dirty="0" smtClean="0"/>
              <a:t>Design: Overall structure for our application, structure for new features, strategic thinking</a:t>
            </a:r>
          </a:p>
          <a:p>
            <a:r>
              <a:rPr lang="en-US" baseline="0" dirty="0" smtClean="0"/>
              <a:t>Review: CRs, QA, code standards, test coverage</a:t>
            </a:r>
          </a:p>
          <a:p>
            <a:r>
              <a:rPr lang="en-US" baseline="0" dirty="0" smtClean="0"/>
              <a:t>Write Code: Often I cannot afford to spend any time on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Time: They</a:t>
            </a:r>
            <a:r>
              <a:rPr lang="en-US" baseline="0" dirty="0" smtClean="0"/>
              <a:t> hired you to work X hours per week. They can’t expect you to work 2X hours per week.</a:t>
            </a:r>
            <a:endParaRPr lang="en-US" dirty="0" smtClean="0"/>
          </a:p>
          <a:p>
            <a:r>
              <a:rPr lang="en-US" dirty="0" smtClean="0"/>
              <a:t>Superman: Management</a:t>
            </a:r>
            <a:r>
              <a:rPr lang="en-US" baseline="0" dirty="0" smtClean="0"/>
              <a:t> = getting things done through others. Rely on your teammates.</a:t>
            </a:r>
            <a:endParaRPr lang="en-US" dirty="0" smtClean="0"/>
          </a:p>
          <a:p>
            <a:r>
              <a:rPr lang="en-US" dirty="0" smtClean="0"/>
              <a:t>Something’s </a:t>
            </a:r>
            <a:r>
              <a:rPr lang="en-US" dirty="0" err="1" smtClean="0"/>
              <a:t>gotta</a:t>
            </a:r>
            <a:r>
              <a:rPr lang="en-US" dirty="0" smtClean="0"/>
              <a:t> give: Be willing to give things up. If you don’t do</a:t>
            </a:r>
            <a:r>
              <a:rPr lang="en-US" baseline="0" dirty="0" smtClean="0"/>
              <a:t> it intentionally, you will do it unintentionally.</a:t>
            </a:r>
            <a:endParaRPr lang="en-US" dirty="0" smtClean="0"/>
          </a:p>
          <a:p>
            <a:r>
              <a:rPr lang="en-US" dirty="0" smtClean="0"/>
              <a:t>Priorities: There</a:t>
            </a:r>
            <a:r>
              <a:rPr lang="en-US" baseline="0" dirty="0" smtClean="0"/>
              <a:t> will always be more time for work, don’t miss out on life.</a:t>
            </a:r>
            <a:endParaRPr lang="en-US" dirty="0" smtClean="0"/>
          </a:p>
          <a:p>
            <a:r>
              <a:rPr lang="en-US" dirty="0" smtClean="0"/>
              <a:t>Talk: Make</a:t>
            </a:r>
            <a:r>
              <a:rPr lang="en-US" baseline="0" dirty="0" smtClean="0"/>
              <a:t> sure you’re on the same page. Make sure he / she knows what you are and are not doing.  Ask for help when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Chris </a:t>
            </a:r>
            <a:r>
              <a:rPr lang="en-US" dirty="0" err="1" smtClean="0"/>
              <a:t>Cornutt</a:t>
            </a:r>
            <a:r>
              <a:rPr lang="en-US" dirty="0" smtClean="0"/>
              <a:t>: PHPDeveloper.org and </a:t>
            </a:r>
            <a:r>
              <a:rPr lang="en-US" dirty="0" err="1" smtClean="0"/>
              <a:t>LoneStarPHP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Experience:</a:t>
            </a:r>
            <a:r>
              <a:rPr lang="en-US" baseline="0" dirty="0" smtClean="0"/>
              <a:t> All experience is good experience.  It makes you more valuable.  Talk about what I have learned (project management, more contact with users, more information about other departments).</a:t>
            </a:r>
            <a:endParaRPr lang="en-US" dirty="0" smtClean="0"/>
          </a:p>
          <a:p>
            <a:r>
              <a:rPr lang="en-US" dirty="0" smtClean="0"/>
              <a:t>Test drive: See</a:t>
            </a:r>
            <a:r>
              <a:rPr lang="en-US" baseline="0" dirty="0" smtClean="0"/>
              <a:t> what it’s like. Minimal risk (because you were not hired to do this).</a:t>
            </a:r>
            <a:endParaRPr lang="en-US" dirty="0" smtClean="0"/>
          </a:p>
          <a:p>
            <a:r>
              <a:rPr lang="en-US" dirty="0" smtClean="0"/>
              <a:t>Different</a:t>
            </a:r>
            <a:r>
              <a:rPr lang="en-US" baseline="0" dirty="0" smtClean="0"/>
              <a:t> perspective: See where the boss is coming from. It makes you better developer.</a:t>
            </a:r>
          </a:p>
          <a:p>
            <a:r>
              <a:rPr lang="en-US" baseline="0" dirty="0" smtClean="0"/>
              <a:t>Decide: Weigh your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Multi-threading: Get</a:t>
            </a:r>
            <a:r>
              <a:rPr lang="en-US" baseline="0" dirty="0" smtClean="0"/>
              <a:t> multiple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working in parallel</a:t>
            </a:r>
          </a:p>
          <a:p>
            <a:r>
              <a:rPr lang="en-US" baseline="0" dirty="0" smtClean="0"/>
              <a:t>Dependencies: Split tickets in a way that blockers are small. Do them early!</a:t>
            </a:r>
          </a:p>
          <a:p>
            <a:r>
              <a:rPr lang="en-US" baseline="0" dirty="0" smtClean="0"/>
              <a:t>Priorities: Don’t assume, communicate! “Master plan” with priorities is very helpful. Negotiate if necessary.</a:t>
            </a:r>
          </a:p>
          <a:p>
            <a:r>
              <a:rPr lang="en-US" baseline="0" dirty="0" smtClean="0"/>
              <a:t>Failure: Projects may fail due to underestimation, unforeseen problems, changing priorities, etc. Don’t keep beating a dead horse.</a:t>
            </a:r>
          </a:p>
          <a:p>
            <a:r>
              <a:rPr lang="en-US" baseline="0" dirty="0" smtClean="0"/>
              <a:t>Misc: You always devote a portion to non-project. You can adjust, but watch for pile-ups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Hofstadter: Applies to both time and complexity.</a:t>
            </a:r>
          </a:p>
          <a:p>
            <a:r>
              <a:rPr lang="en-US" baseline="0" dirty="0" smtClean="0"/>
              <a:t>Real Time: Time is “lost” due to meetings, communications, “time in transit”.</a:t>
            </a:r>
          </a:p>
          <a:p>
            <a:r>
              <a:rPr lang="en-US" baseline="0" dirty="0" err="1" smtClean="0"/>
              <a:t>Avg</a:t>
            </a:r>
            <a:r>
              <a:rPr lang="en-US" baseline="0" dirty="0" smtClean="0"/>
              <a:t> Dev: Not everyone codes at the same rate. Plan for time to get “up to speed”.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5AF1-7EE0-4F4F-BED1-950EDD6CEB0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D10E-121D-6D41-BE94-85C0A8AE21D4}" type="datetime1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F79-A99A-C44A-9E53-AF0B5F66DAE9}" type="datetime1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61DE-2ABD-C440-866E-D4EBF213FEE6}" type="datetime1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4133-DED0-9445-A09E-C4A43686A88C}" type="datetime1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8F37-9B0F-454F-B73A-224ECBC3A23B}" type="datetime1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51F6-ED73-6F46-A586-4AC4550587BD}" type="datetime1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F0D9-FC24-9941-BDAE-959EB98F5466}" type="datetime1">
              <a:rPr lang="en-US" smtClean="0"/>
              <a:t>10/19/16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0C14-E656-314A-B6AD-75A276FA2B43}" type="datetime1">
              <a:rPr lang="en-US" smtClean="0"/>
              <a:t>10/19/16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2AE51-CBA5-554B-8DF4-A9107CDD3BF3}" type="datetime1">
              <a:rPr lang="en-US" smtClean="0"/>
              <a:t>10/19/16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374D2-BE8D-C741-B7B0-D15BAE44E3A7}" type="datetime1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F5FB-C2CE-C24F-AD17-92431D188275}" type="datetime1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5E102-B580-FF4C-BD69-708D6C869B18}" type="datetime1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4EB84-B2C0-49B7-A316-AB10BBDF1A7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6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7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8.jpe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rian.moonspot.net/managing-communication" TargetMode="External"/><Relationship Id="rId4" Type="http://schemas.openxmlformats.org/officeDocument/2006/relationships/image" Target="../media/image9.jpe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utterstock.com/" TargetMode="External"/><Relationship Id="rId4" Type="http://schemas.openxmlformats.org/officeDocument/2006/relationships/hyperlink" Target="http://www.lakekenoshaphp.com/" TargetMode="External"/><Relationship Id="rId5" Type="http://schemas.openxmlformats.org/officeDocument/2006/relationships/hyperlink" Target="mailto:patrick.schwisow@gmail.com" TargetMode="External"/><Relationship Id="rId6" Type="http://schemas.openxmlformats.org/officeDocument/2006/relationships/hyperlink" Target="https://twitter.com/PSchwisow" TargetMode="External"/><Relationship Id="rId7" Type="http://schemas.openxmlformats.org/officeDocument/2006/relationships/hyperlink" Target="https://github.com/PSchwisow/Miscellaneous/" TargetMode="External"/><Relationship Id="rId8" Type="http://schemas.openxmlformats.org/officeDocument/2006/relationships/hyperlink" Target="https://joind.in/talk/daec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62350"/>
            <a:ext cx="6400800" cy="1143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Patrick Schwisow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ZendCon</a:t>
            </a:r>
            <a:r>
              <a:rPr lang="en-US" dirty="0" smtClean="0">
                <a:solidFill>
                  <a:schemeClr val="tx1"/>
                </a:solidFill>
              </a:rPr>
              <a:t> 2016</a:t>
            </a:r>
          </a:p>
        </p:txBody>
      </p:sp>
      <p:pic>
        <p:nvPicPr>
          <p:cNvPr id="4" name="Picture 3" descr="DoAllTheThings.jp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209550"/>
            <a:ext cx="4762500" cy="33813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Tm="35412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Lessons Learned: Project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Estimation is HARD</a:t>
            </a:r>
          </a:p>
          <a:p>
            <a:r>
              <a:rPr lang="en-US" dirty="0" smtClean="0"/>
              <a:t>Hofstadter's </a:t>
            </a:r>
            <a:r>
              <a:rPr lang="en-US" dirty="0"/>
              <a:t>Law: It always takes longer than you expect, even when you take into account Hofstadter's Law.</a:t>
            </a:r>
            <a:endParaRPr lang="en-US" dirty="0" smtClean="0"/>
          </a:p>
          <a:p>
            <a:r>
              <a:rPr lang="en-US" dirty="0" smtClean="0"/>
              <a:t>The fewer details you have worked out, the more you will underestimate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Dev</a:t>
            </a:r>
            <a:r>
              <a:rPr lang="en-US" dirty="0" smtClean="0"/>
              <a:t> hours” != “real time to completion”</a:t>
            </a:r>
          </a:p>
          <a:p>
            <a:r>
              <a:rPr lang="en-US" dirty="0" smtClean="0"/>
              <a:t>Include time for code review / testing</a:t>
            </a:r>
          </a:p>
          <a:p>
            <a:r>
              <a:rPr lang="en-US" dirty="0" smtClean="0"/>
              <a:t>Estimate based on “average </a:t>
            </a:r>
            <a:r>
              <a:rPr lang="en-US" dirty="0" err="1" smtClean="0"/>
              <a:t>dev</a:t>
            </a:r>
            <a:r>
              <a:rPr lang="en-US" dirty="0" smtClean="0"/>
              <a:t>”, not you!</a:t>
            </a:r>
          </a:p>
          <a:p>
            <a:r>
              <a:rPr lang="en-US" dirty="0" smtClean="0"/>
              <a:t>Re-evaluate and revise estimates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Lessons Learned: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Communication == distraction. Manage it!</a:t>
            </a:r>
          </a:p>
          <a:p>
            <a:r>
              <a:rPr lang="en-US" dirty="0" smtClean="0"/>
              <a:t>Tell </a:t>
            </a:r>
            <a:r>
              <a:rPr lang="en-US" dirty="0" err="1" smtClean="0"/>
              <a:t>devs</a:t>
            </a:r>
            <a:r>
              <a:rPr lang="en-US" dirty="0" smtClean="0"/>
              <a:t>, “It’s OK to say ‘no’ or ‘talk to TL’.”</a:t>
            </a:r>
          </a:p>
          <a:p>
            <a:r>
              <a:rPr lang="en-US" dirty="0" smtClean="0"/>
              <a:t>Don’t get behind</a:t>
            </a:r>
          </a:p>
          <a:p>
            <a:r>
              <a:rPr lang="en-US" dirty="0" smtClean="0"/>
              <a:t>Be proactive</a:t>
            </a:r>
          </a:p>
          <a:p>
            <a:r>
              <a:rPr lang="en-US" dirty="0" smtClean="0"/>
              <a:t>Sometimes you need to “sell it”</a:t>
            </a:r>
          </a:p>
          <a:p>
            <a:pPr lvl="1"/>
            <a:r>
              <a:rPr lang="en-US" dirty="0" smtClean="0"/>
              <a:t>Sell your ideas</a:t>
            </a:r>
          </a:p>
          <a:p>
            <a:pPr lvl="1"/>
            <a:r>
              <a:rPr lang="en-US" dirty="0" smtClean="0"/>
              <a:t>Show the value of your team’s accomplishments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791200" cy="36575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TL had you to rely on. Who is your 2nd in command?</a:t>
            </a:r>
          </a:p>
          <a:p>
            <a:r>
              <a:rPr lang="en-US" dirty="0" smtClean="0"/>
              <a:t>Find or make “lieutenants”</a:t>
            </a:r>
          </a:p>
          <a:p>
            <a:r>
              <a:rPr lang="en-US" dirty="0" smtClean="0"/>
              <a:t>Keeping in touch with the code will be work</a:t>
            </a:r>
          </a:p>
          <a:p>
            <a:r>
              <a:rPr lang="en-US" dirty="0" smtClean="0"/>
              <a:t>Make time for something “tech-y” outside work</a:t>
            </a:r>
          </a:p>
          <a:p>
            <a:pPr lvl="1"/>
            <a:r>
              <a:rPr lang="en-US" dirty="0" smtClean="0"/>
              <a:t>User Groups</a:t>
            </a:r>
          </a:p>
          <a:p>
            <a:pPr lvl="1"/>
            <a:r>
              <a:rPr lang="en-US" dirty="0" smtClean="0"/>
              <a:t>Open Source Contribution</a:t>
            </a:r>
          </a:p>
          <a:p>
            <a:pPr lvl="1"/>
            <a:r>
              <a:rPr lang="en-US" dirty="0" smtClean="0"/>
              <a:t>Reading / Writing / Editing</a:t>
            </a:r>
          </a:p>
        </p:txBody>
      </p:sp>
      <p:pic>
        <p:nvPicPr>
          <p:cNvPr id="4" name="Picture 3" descr="riker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9200" y="1200150"/>
            <a:ext cx="2844800" cy="37973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Where do we go from here?</a:t>
            </a:r>
            <a:br>
              <a:rPr lang="en-US" smtClean="0"/>
            </a:br>
            <a:r>
              <a:rPr lang="en-US" smtClean="0"/>
              <a:t>(short term)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724400" cy="3394472"/>
          </a:xfrm>
        </p:spPr>
        <p:txBody>
          <a:bodyPr/>
          <a:lstStyle/>
          <a:p>
            <a:r>
              <a:rPr lang="en-US" dirty="0" smtClean="0"/>
              <a:t>Move up (to management)</a:t>
            </a:r>
          </a:p>
          <a:p>
            <a:r>
              <a:rPr lang="en-US" dirty="0" smtClean="0"/>
              <a:t>Move back (to development)</a:t>
            </a:r>
          </a:p>
          <a:p>
            <a:r>
              <a:rPr lang="en-US" dirty="0" smtClean="0"/>
              <a:t>The decision is not always yours, but push for what you want</a:t>
            </a:r>
          </a:p>
        </p:txBody>
      </p:sp>
      <p:pic>
        <p:nvPicPr>
          <p:cNvPr id="5" name="Content Placeholder 4" descr="2015-11-08 16.28.59.jpg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18485" r="-23" b="18485"/>
          <a:stretch/>
        </p:blipFill>
        <p:spPr>
          <a:xfrm>
            <a:off x="5240390" y="1200151"/>
            <a:ext cx="3447344" cy="3394472"/>
          </a:xfr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advTm="7683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Going back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shame in going back</a:t>
            </a:r>
          </a:p>
          <a:p>
            <a:r>
              <a:rPr lang="en-US" dirty="0" smtClean="0"/>
              <a:t>Don’t take it personally</a:t>
            </a:r>
          </a:p>
          <a:p>
            <a:r>
              <a:rPr lang="en-US" dirty="0" smtClean="0"/>
              <a:t>Watch your ego / attitude</a:t>
            </a:r>
          </a:p>
          <a:p>
            <a:r>
              <a:rPr lang="en-US" dirty="0" smtClean="0"/>
              <a:t>Support your new boss / show your value</a:t>
            </a:r>
          </a:p>
          <a:p>
            <a:r>
              <a:rPr lang="en-US" dirty="0" smtClean="0"/>
              <a:t>Figure out what your new “normal” is</a:t>
            </a:r>
          </a:p>
          <a:p>
            <a:r>
              <a:rPr lang="en-US" dirty="0" smtClean="0"/>
              <a:t>Plan / prepare for your next step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Where do we go from here?</a:t>
            </a:r>
            <a:br>
              <a:rPr lang="en-US" smtClean="0"/>
            </a:br>
            <a:r>
              <a:rPr lang="en-US" smtClean="0"/>
              <a:t>(long term)</a:t>
            </a:r>
            <a:endParaRPr lang="en-US" dirty="0"/>
          </a:p>
        </p:txBody>
      </p:sp>
      <p:pic>
        <p:nvPicPr>
          <p:cNvPr id="8" name="Content Placeholder 7" descr="2015-03-30 17.13.27.jpg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5" r="11955" b="18485"/>
          <a:stretch/>
        </p:blipFill>
        <p:spPr>
          <a:xfrm>
            <a:off x="457200" y="1200151"/>
            <a:ext cx="3555807" cy="339447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1200151"/>
            <a:ext cx="4495800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Find your own unique path</a:t>
            </a:r>
          </a:p>
          <a:p>
            <a:r>
              <a:rPr lang="en-US" dirty="0" smtClean="0"/>
              <a:t>Career Tracks:</a:t>
            </a:r>
          </a:p>
          <a:p>
            <a:pPr lvl="1"/>
            <a:r>
              <a:rPr lang="en-US" dirty="0" smtClean="0"/>
              <a:t>Management</a:t>
            </a:r>
          </a:p>
          <a:p>
            <a:pPr lvl="1"/>
            <a:r>
              <a:rPr lang="en-US" dirty="0" smtClean="0"/>
              <a:t>Technical</a:t>
            </a:r>
          </a:p>
          <a:p>
            <a:pPr lvl="1"/>
            <a:r>
              <a:rPr lang="en-US" dirty="0" smtClean="0"/>
              <a:t>Project Management</a:t>
            </a:r>
          </a:p>
          <a:p>
            <a:pPr lvl="1"/>
            <a:r>
              <a:rPr lang="en-US" dirty="0" smtClean="0"/>
              <a:t>Evangelist / Sales Engineer</a:t>
            </a:r>
          </a:p>
          <a:p>
            <a:pPr lvl="1"/>
            <a:r>
              <a:rPr lang="en-US" dirty="0" smtClean="0"/>
              <a:t>???</a:t>
            </a:r>
          </a:p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advTm="13462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Promoted to Team Leader in April 2013</a:t>
            </a:r>
          </a:p>
          <a:p>
            <a:r>
              <a:rPr lang="en-US" dirty="0" smtClean="0"/>
              <a:t>Took on new responsibilities:</a:t>
            </a:r>
          </a:p>
          <a:p>
            <a:pPr lvl="1"/>
            <a:r>
              <a:rPr lang="en-US" dirty="0" smtClean="0"/>
              <a:t>Recruiting / Hiring</a:t>
            </a:r>
          </a:p>
          <a:p>
            <a:pPr lvl="1"/>
            <a:r>
              <a:rPr lang="en-US" dirty="0" smtClean="0"/>
              <a:t>Performance Reviews</a:t>
            </a:r>
          </a:p>
          <a:p>
            <a:r>
              <a:rPr lang="en-US" dirty="0" smtClean="0"/>
              <a:t>Left for a developer</a:t>
            </a:r>
            <a:br>
              <a:rPr lang="en-US" dirty="0" smtClean="0"/>
            </a:br>
            <a:r>
              <a:rPr lang="en-US" dirty="0" smtClean="0"/>
              <a:t>position in April 2014</a:t>
            </a:r>
          </a:p>
          <a:p>
            <a:r>
              <a:rPr lang="en-US" dirty="0" smtClean="0"/>
              <a:t>Looking to lead again</a:t>
            </a:r>
            <a:br>
              <a:rPr lang="en-US" dirty="0" smtClean="0"/>
            </a:br>
            <a:r>
              <a:rPr lang="en-US" dirty="0" smtClean="0"/>
              <a:t>when I find the right</a:t>
            </a:r>
            <a:br>
              <a:rPr lang="en-US" dirty="0" smtClean="0"/>
            </a:br>
            <a:r>
              <a:rPr lang="en-US" dirty="0" smtClean="0"/>
              <a:t>opportunity</a:t>
            </a:r>
            <a:endParaRPr lang="en-US" dirty="0"/>
          </a:p>
        </p:txBody>
      </p:sp>
      <p:pic>
        <p:nvPicPr>
          <p:cNvPr id="2" name="Picture 1" descr="2015-04-18 10.01.5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85950"/>
            <a:ext cx="3835400" cy="28765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advTm="8406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2950"/>
            <a:ext cx="8229600" cy="39624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Chris </a:t>
            </a:r>
            <a:r>
              <a:rPr lang="en-US" sz="3000" dirty="0" err="1" smtClean="0"/>
              <a:t>Cornutt</a:t>
            </a:r>
            <a:r>
              <a:rPr lang="en-US" sz="3000" dirty="0" smtClean="0"/>
              <a:t>: “Lead </a:t>
            </a:r>
            <a:r>
              <a:rPr lang="en-US" sz="3000" dirty="0" err="1" smtClean="0"/>
              <a:t>Scrumveloper</a:t>
            </a:r>
            <a:r>
              <a:rPr lang="en-US" sz="3000" dirty="0" smtClean="0"/>
              <a:t>” (posted on the now defunct </a:t>
            </a:r>
            <a:r>
              <a:rPr lang="en-US" sz="3000" i="1" dirty="0" smtClean="0"/>
              <a:t>Accidental </a:t>
            </a:r>
            <a:r>
              <a:rPr lang="en-US" sz="3000" i="1" dirty="0" err="1" smtClean="0"/>
              <a:t>Scrummaster</a:t>
            </a:r>
            <a:r>
              <a:rPr lang="en-US" sz="3000" dirty="0" smtClean="0"/>
              <a:t> Blog)</a:t>
            </a:r>
          </a:p>
          <a:p>
            <a:r>
              <a:rPr lang="en-US" sz="3000" dirty="0" smtClean="0"/>
              <a:t>Brian L. Moon:</a:t>
            </a:r>
            <a:br>
              <a:rPr lang="en-US" sz="3000" dirty="0" smtClean="0"/>
            </a:br>
            <a:r>
              <a:rPr lang="en-US" sz="2800" dirty="0" smtClean="0">
                <a:hlinkClick r:id="rId3"/>
              </a:rPr>
              <a:t>Being a Better Manager:</a:t>
            </a:r>
            <a:br>
              <a:rPr lang="en-US" sz="2800" dirty="0" smtClean="0">
                <a:hlinkClick r:id="rId3"/>
              </a:rPr>
            </a:br>
            <a:r>
              <a:rPr lang="en-US" sz="2800" dirty="0" smtClean="0">
                <a:hlinkClick r:id="rId3"/>
              </a:rPr>
              <a:t>Communication</a:t>
            </a:r>
            <a:endParaRPr lang="en-US" sz="3000" dirty="0" smtClean="0"/>
          </a:p>
          <a:p>
            <a:r>
              <a:rPr lang="en-US" sz="3000" dirty="0" smtClean="0"/>
              <a:t>Lindsay, Jack, Henry, and</a:t>
            </a:r>
            <a:br>
              <a:rPr lang="en-US" sz="3000" dirty="0" smtClean="0"/>
            </a:br>
            <a:r>
              <a:rPr lang="en-US" sz="3000" dirty="0" smtClean="0"/>
              <a:t>Charlie</a:t>
            </a:r>
            <a:endParaRPr lang="en-US" sz="3000" dirty="0"/>
          </a:p>
        </p:txBody>
      </p:sp>
      <p:pic>
        <p:nvPicPr>
          <p:cNvPr id="5" name="Picture 4" descr="WDWRESORTSANDMORE_BBTEAMBT_20160617_386124616329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5" b="5241"/>
          <a:stretch/>
        </p:blipFill>
        <p:spPr>
          <a:xfrm>
            <a:off x="5257800" y="1733550"/>
            <a:ext cx="3429000" cy="322783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advTm="79483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Am I?</a:t>
            </a:r>
            <a:br>
              <a:rPr lang="en-US" dirty="0" smtClean="0"/>
            </a:br>
            <a:r>
              <a:rPr lang="en-US" dirty="0" smtClean="0"/>
              <a:t>Feedback / Contact /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Software Engineer at </a:t>
            </a:r>
            <a:r>
              <a:rPr lang="en-US" dirty="0" smtClean="0">
                <a:hlinkClick r:id="rId3"/>
              </a:rPr>
              <a:t>Shutterstock</a:t>
            </a:r>
            <a:endParaRPr lang="en-US" dirty="0" smtClean="0"/>
          </a:p>
          <a:p>
            <a:r>
              <a:rPr lang="en-US" dirty="0" err="1" smtClean="0"/>
              <a:t>Zend</a:t>
            </a:r>
            <a:r>
              <a:rPr lang="en-US" dirty="0" smtClean="0"/>
              <a:t> Certified Engineer – PHP 5 and </a:t>
            </a:r>
            <a:r>
              <a:rPr lang="en-US" dirty="0" err="1" smtClean="0"/>
              <a:t>Zend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Founder / Organizer of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4"/>
              </a:rPr>
              <a:t>Lake / Kenosha PHP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5"/>
              </a:rPr>
              <a:t>patrick.schwisow@gmail.com</a:t>
            </a:r>
            <a:endParaRPr lang="en-US" dirty="0" smtClean="0"/>
          </a:p>
          <a:p>
            <a:r>
              <a:rPr lang="en-US" dirty="0" smtClean="0"/>
              <a:t>Twitter: </a:t>
            </a:r>
            <a:r>
              <a:rPr lang="en-US" dirty="0" smtClean="0">
                <a:hlinkClick r:id="rId6"/>
              </a:rPr>
              <a:t>@PSchwisow</a:t>
            </a:r>
            <a:endParaRPr lang="en-US" dirty="0" smtClean="0"/>
          </a:p>
          <a:p>
            <a:r>
              <a:rPr lang="en-US" dirty="0" smtClean="0"/>
              <a:t>Slides: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7"/>
              </a:rPr>
              <a:t>github.com/PSchwisow/Miscellaneous/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 err="1"/>
              <a:t>Joind.in</a:t>
            </a:r>
            <a:r>
              <a:rPr lang="en-US" dirty="0"/>
              <a:t>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8"/>
              </a:rPr>
              <a:t>https://joind.in/talk/</a:t>
            </a:r>
            <a:r>
              <a:rPr lang="en-US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8"/>
              </a:rPr>
              <a:t>daecd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PSchwisow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8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did I get into this mess?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Hired as a mid-level </a:t>
            </a:r>
            <a:r>
              <a:rPr lang="en-US" dirty="0" err="1" smtClean="0"/>
              <a:t>dev</a:t>
            </a:r>
            <a:r>
              <a:rPr lang="en-US" dirty="0" smtClean="0"/>
              <a:t> for a team working on a home-grown </a:t>
            </a:r>
            <a:r>
              <a:rPr lang="en-US" dirty="0" err="1" smtClean="0"/>
              <a:t>eCommerce</a:t>
            </a:r>
            <a:r>
              <a:rPr lang="en-US" dirty="0" smtClean="0"/>
              <a:t> CMS in July 2009</a:t>
            </a:r>
          </a:p>
          <a:p>
            <a:r>
              <a:rPr lang="en-US" dirty="0" smtClean="0"/>
              <a:t>Promoted to “Senior” in Spring 2011</a:t>
            </a:r>
          </a:p>
          <a:p>
            <a:r>
              <a:rPr lang="en-US" dirty="0" smtClean="0"/>
              <a:t>Team leader left in October 2011</a:t>
            </a:r>
          </a:p>
          <a:p>
            <a:r>
              <a:rPr lang="en-US" dirty="0" smtClean="0"/>
              <a:t>Asked to “cover day-to-day duties”</a:t>
            </a:r>
          </a:p>
          <a:p>
            <a:r>
              <a:rPr lang="en-US" dirty="0" smtClean="0"/>
              <a:t>“Temporary situation” continued 1 ½ years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advTm="11105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my job description says I 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1638254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Tm="26442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 actually do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149305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Tm="111697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oAllTheThingsSa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361950"/>
            <a:ext cx="5953125" cy="4457700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Tm="1837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You can’t do it all!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3621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Time is finite</a:t>
            </a:r>
          </a:p>
          <a:p>
            <a:r>
              <a:rPr lang="en-US" dirty="0" smtClean="0"/>
              <a:t>Don’t try to be Superman</a:t>
            </a:r>
          </a:p>
          <a:p>
            <a:r>
              <a:rPr lang="en-US" dirty="0" smtClean="0"/>
              <a:t>Something’s </a:t>
            </a:r>
            <a:r>
              <a:rPr lang="en-US" dirty="0" err="1" smtClean="0"/>
              <a:t>gotta</a:t>
            </a:r>
            <a:r>
              <a:rPr lang="en-US" dirty="0" smtClean="0"/>
              <a:t> give</a:t>
            </a:r>
          </a:p>
          <a:p>
            <a:r>
              <a:rPr lang="en-US" dirty="0" smtClean="0"/>
              <a:t>Remember your priorities (work-life balance)</a:t>
            </a:r>
          </a:p>
          <a:p>
            <a:r>
              <a:rPr lang="en-US" dirty="0" smtClean="0"/>
              <a:t>Talk with your boss</a:t>
            </a:r>
          </a:p>
        </p:txBody>
      </p:sp>
      <p:pic>
        <p:nvPicPr>
          <p:cNvPr id="4" name="Picture 3" descr="2012-12-31 13.27.06.jpg"/>
          <p:cNvPicPr>
            <a:picLocks noChangeAspect="1"/>
          </p:cNvPicPr>
          <p:nvPr/>
        </p:nvPicPr>
        <p:blipFill>
          <a:blip r:embed="rId4" cstate="print"/>
          <a:srcRect t="22059" b="39706"/>
          <a:stretch>
            <a:fillRect/>
          </a:stretch>
        </p:blipFill>
        <p:spPr>
          <a:xfrm>
            <a:off x="4724400" y="3028950"/>
            <a:ext cx="3859184" cy="196663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advTm="12321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builds character!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3600" dirty="0" smtClean="0">
                <a:latin typeface="Tempus Sans ITC" pitchFamily="82" charset="0"/>
              </a:rPr>
              <a:t>“I wish I could spend more time romping though our codebase… I just have to remind myself that everyone has different ways they contribute to the team and someone has to keep the wheels from flying off.”</a:t>
            </a:r>
          </a:p>
          <a:p>
            <a:pPr marL="0" indent="0" algn="r">
              <a:spcAft>
                <a:spcPts val="1800"/>
              </a:spcAft>
              <a:buNone/>
            </a:pPr>
            <a:r>
              <a:rPr lang="en-US" sz="3600" dirty="0" smtClean="0">
                <a:latin typeface="Tempus Sans ITC" pitchFamily="82" charset="0"/>
              </a:rPr>
              <a:t>—Chris </a:t>
            </a:r>
            <a:r>
              <a:rPr lang="en-US" sz="3600" dirty="0" err="1" smtClean="0">
                <a:latin typeface="Tempus Sans ITC" pitchFamily="82" charset="0"/>
              </a:rPr>
              <a:t>Cornutt</a:t>
            </a:r>
            <a:r>
              <a:rPr lang="en-US" sz="3600" dirty="0" smtClean="0">
                <a:latin typeface="Tempus Sans ITC" pitchFamily="82" charset="0"/>
              </a:rPr>
              <a:t> (@</a:t>
            </a:r>
            <a:r>
              <a:rPr lang="en-US" sz="3600" dirty="0" err="1" smtClean="0">
                <a:latin typeface="Tempus Sans ITC" pitchFamily="82" charset="0"/>
              </a:rPr>
              <a:t>enygma</a:t>
            </a:r>
            <a:r>
              <a:rPr lang="en-US" sz="3600" dirty="0" smtClean="0">
                <a:latin typeface="Tempus Sans ITC" pitchFamily="82" charset="0"/>
              </a:rPr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Tm="15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builds character!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if you didn’t ask for this, make the most of the experience</a:t>
            </a:r>
          </a:p>
          <a:p>
            <a:r>
              <a:rPr lang="en-US" dirty="0" smtClean="0"/>
              <a:t>Test drive the management chair</a:t>
            </a:r>
          </a:p>
          <a:p>
            <a:r>
              <a:rPr lang="en-US" dirty="0" smtClean="0"/>
              <a:t>See the SDLC from a different perspective</a:t>
            </a:r>
          </a:p>
          <a:p>
            <a:r>
              <a:rPr lang="en-US" dirty="0" smtClean="0"/>
              <a:t>Decide where you want your career to go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advTm="18747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Lessons Learned: Project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Maximize “multi-threading”</a:t>
            </a:r>
          </a:p>
          <a:p>
            <a:r>
              <a:rPr lang="en-US" dirty="0" smtClean="0"/>
              <a:t>Minimize dependencies</a:t>
            </a:r>
          </a:p>
          <a:p>
            <a:r>
              <a:rPr lang="en-US" dirty="0" smtClean="0"/>
              <a:t>Your priorities !=</a:t>
            </a:r>
            <a:br>
              <a:rPr lang="en-US" dirty="0" smtClean="0"/>
            </a:br>
            <a:r>
              <a:rPr lang="en-US" dirty="0" smtClean="0"/>
              <a:t>	other people’s priorities</a:t>
            </a:r>
          </a:p>
          <a:p>
            <a:r>
              <a:rPr lang="en-US" dirty="0" smtClean="0"/>
              <a:t>Failure is an option, but fail fast!</a:t>
            </a:r>
          </a:p>
          <a:p>
            <a:r>
              <a:rPr lang="en-US" dirty="0" smtClean="0"/>
              <a:t>Set up milestones, check progress frequently</a:t>
            </a:r>
          </a:p>
          <a:p>
            <a:r>
              <a:rPr lang="en-US" dirty="0" smtClean="0"/>
              <a:t>Miscellaneous bugs and tasks are an on-going project that will never end</a:t>
            </a:r>
            <a:endParaRPr lang="en-US" dirty="0"/>
          </a:p>
        </p:txBody>
      </p:sp>
      <p:pic>
        <p:nvPicPr>
          <p:cNvPr id="1026" name="Picture 2" descr="C:\Users\Patrick\Dropbox\Camera Uploads\2013-03-08 08.01.15.jpg"/>
          <p:cNvPicPr>
            <a:picLocks noChangeAspect="1" noChangeArrowheads="1"/>
          </p:cNvPicPr>
          <p:nvPr/>
        </p:nvPicPr>
        <p:blipFill>
          <a:blip r:embed="rId3" cstate="print"/>
          <a:srcRect l="11029" t="6471" r="22059" b="41176"/>
          <a:stretch>
            <a:fillRect/>
          </a:stretch>
        </p:blipFill>
        <p:spPr bwMode="auto">
          <a:xfrm>
            <a:off x="5815572" y="1257300"/>
            <a:ext cx="2496738" cy="1464871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3.8|27.2|10.6|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1|19|7.8|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0.5|48|67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1|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9.7|2.4|2.3|19.5|22|37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4.7|4.2|23.9|2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40.1|3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7541</TotalTime>
  <Words>1346</Words>
  <Application>Microsoft Macintosh PowerPoint</Application>
  <PresentationFormat>On-screen Show (16:9)</PresentationFormat>
  <Paragraphs>167</Paragraphs>
  <Slides>18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How did I get into this mess?</vt:lpstr>
      <vt:lpstr>What my job description says I do</vt:lpstr>
      <vt:lpstr>What I actually do</vt:lpstr>
      <vt:lpstr>PowerPoint Presentation</vt:lpstr>
      <vt:lpstr>You can’t do it all!</vt:lpstr>
      <vt:lpstr>It builds character!</vt:lpstr>
      <vt:lpstr>It builds character!</vt:lpstr>
      <vt:lpstr>Lessons Learned: Project Management</vt:lpstr>
      <vt:lpstr>Lessons Learned: Project Estimation</vt:lpstr>
      <vt:lpstr>Lessons Learned: Communication</vt:lpstr>
      <vt:lpstr>More Lessons Learned</vt:lpstr>
      <vt:lpstr>Where do we go from here? (short term)</vt:lpstr>
      <vt:lpstr>Going back</vt:lpstr>
      <vt:lpstr>Where do we go from here? (long term)</vt:lpstr>
      <vt:lpstr>Moving on</vt:lpstr>
      <vt:lpstr>Credits</vt:lpstr>
      <vt:lpstr>Who Am I? Feedback / Contact / Slides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ALL THE THINGS!!!</dc:title>
  <dc:creator>Patrick H Schwisow</dc:creator>
  <cp:lastModifiedBy>ssadmin</cp:lastModifiedBy>
  <cp:revision>130</cp:revision>
  <dcterms:created xsi:type="dcterms:W3CDTF">2013-03-01T16:22:57Z</dcterms:created>
  <dcterms:modified xsi:type="dcterms:W3CDTF">2016-10-19T15:28:02Z</dcterms:modified>
</cp:coreProperties>
</file>